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3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709" r:id="rId2"/>
    <p:sldMasterId id="2147483745" r:id="rId3"/>
    <p:sldMasterId id="2147483781" r:id="rId4"/>
  </p:sldMasterIdLst>
  <p:notesMasterIdLst>
    <p:notesMasterId r:id="rId29"/>
  </p:notesMasterIdLst>
  <p:sldIdLst>
    <p:sldId id="409" r:id="rId5"/>
    <p:sldId id="263" r:id="rId6"/>
    <p:sldId id="674" r:id="rId7"/>
    <p:sldId id="327" r:id="rId8"/>
    <p:sldId id="1249" r:id="rId9"/>
    <p:sldId id="265" r:id="rId10"/>
    <p:sldId id="435" r:id="rId11"/>
    <p:sldId id="560" r:id="rId12"/>
    <p:sldId id="388" r:id="rId13"/>
    <p:sldId id="443" r:id="rId14"/>
    <p:sldId id="580" r:id="rId15"/>
    <p:sldId id="431" r:id="rId16"/>
    <p:sldId id="1250" r:id="rId17"/>
    <p:sldId id="676" r:id="rId18"/>
    <p:sldId id="1252" r:id="rId19"/>
    <p:sldId id="708" r:id="rId20"/>
    <p:sldId id="678" r:id="rId21"/>
    <p:sldId id="679" r:id="rId22"/>
    <p:sldId id="583" r:id="rId23"/>
    <p:sldId id="703" r:id="rId24"/>
    <p:sldId id="701" r:id="rId25"/>
    <p:sldId id="1251" r:id="rId26"/>
    <p:sldId id="687" r:id="rId27"/>
    <p:sldId id="1248" r:id="rId28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1DC498E-2DBB-C449-AA84-24FB278B5CFA}">
          <p14:sldIdLst>
            <p14:sldId id="409"/>
            <p14:sldId id="263"/>
            <p14:sldId id="674"/>
            <p14:sldId id="327"/>
            <p14:sldId id="1249"/>
            <p14:sldId id="265"/>
            <p14:sldId id="435"/>
            <p14:sldId id="560"/>
            <p14:sldId id="388"/>
            <p14:sldId id="443"/>
            <p14:sldId id="580"/>
            <p14:sldId id="431"/>
            <p14:sldId id="1250"/>
            <p14:sldId id="676"/>
            <p14:sldId id="1252"/>
            <p14:sldId id="708"/>
            <p14:sldId id="678"/>
            <p14:sldId id="679"/>
            <p14:sldId id="583"/>
            <p14:sldId id="703"/>
            <p14:sldId id="701"/>
            <p14:sldId id="1251"/>
            <p14:sldId id="687"/>
            <p14:sldId id="12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/>
    <p:restoredTop sz="69773" autoAdjust="0"/>
  </p:normalViewPr>
  <p:slideViewPr>
    <p:cSldViewPr snapToGrid="0" snapToObjects="1" showGuides="1">
      <p:cViewPr varScale="1">
        <p:scale>
          <a:sx n="134" d="100"/>
          <a:sy n="134" d="100"/>
        </p:scale>
        <p:origin x="536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91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54DF77-60C6-134A-B131-CED8237A099C}" type="doc">
      <dgm:prSet loTypeId="urn:microsoft.com/office/officeart/2005/8/layout/hProcess3" loCatId="" qsTypeId="urn:microsoft.com/office/officeart/2005/8/quickstyle/simple1" qsCatId="simple" csTypeId="urn:microsoft.com/office/officeart/2005/8/colors/accent1_2" csCatId="accent1" phldr="1"/>
      <dgm:spPr/>
    </dgm:pt>
    <dgm:pt modelId="{B46ED179-DF02-C648-A527-BCA8BC9E9D87}">
      <dgm:prSet phldrT="[Text]"/>
      <dgm:spPr/>
      <dgm:t>
        <a:bodyPr/>
        <a:lstStyle/>
        <a:p>
          <a:endParaRPr lang="en-US" dirty="0"/>
        </a:p>
      </dgm:t>
    </dgm:pt>
    <dgm:pt modelId="{B41B8920-93BC-5A4B-BDD2-65568C85ACAE}" type="parTrans" cxnId="{F6BA4456-752D-4947-BEF6-C8956E6404E2}">
      <dgm:prSet/>
      <dgm:spPr/>
      <dgm:t>
        <a:bodyPr/>
        <a:lstStyle/>
        <a:p>
          <a:endParaRPr lang="en-US"/>
        </a:p>
      </dgm:t>
    </dgm:pt>
    <dgm:pt modelId="{A5967D8E-4F75-EB44-A0A3-13C0F4B77C18}" type="sibTrans" cxnId="{F6BA4456-752D-4947-BEF6-C8956E6404E2}">
      <dgm:prSet/>
      <dgm:spPr/>
      <dgm:t>
        <a:bodyPr/>
        <a:lstStyle/>
        <a:p>
          <a:endParaRPr lang="en-US"/>
        </a:p>
      </dgm:t>
    </dgm:pt>
    <dgm:pt modelId="{009DD161-86F3-0644-B0A1-00949C53978A}" type="pres">
      <dgm:prSet presAssocID="{2354DF77-60C6-134A-B131-CED8237A099C}" presName="Name0" presStyleCnt="0">
        <dgm:presLayoutVars>
          <dgm:dir/>
          <dgm:animLvl val="lvl"/>
          <dgm:resizeHandles val="exact"/>
        </dgm:presLayoutVars>
      </dgm:prSet>
      <dgm:spPr/>
    </dgm:pt>
    <dgm:pt modelId="{BBDC34C7-A539-064F-BDF1-106669C25AC4}" type="pres">
      <dgm:prSet presAssocID="{2354DF77-60C6-134A-B131-CED8237A099C}" presName="dummy" presStyleCnt="0"/>
      <dgm:spPr/>
    </dgm:pt>
    <dgm:pt modelId="{177008D5-7650-CA46-A2FE-D9E744C1385E}" type="pres">
      <dgm:prSet presAssocID="{2354DF77-60C6-134A-B131-CED8237A099C}" presName="linH" presStyleCnt="0"/>
      <dgm:spPr/>
    </dgm:pt>
    <dgm:pt modelId="{5CFBAC09-239E-A140-8192-B9E29DD2D8A8}" type="pres">
      <dgm:prSet presAssocID="{2354DF77-60C6-134A-B131-CED8237A099C}" presName="padding1" presStyleCnt="0"/>
      <dgm:spPr/>
    </dgm:pt>
    <dgm:pt modelId="{CE8AD271-EA32-D040-B433-B8D800FEAF56}" type="pres">
      <dgm:prSet presAssocID="{B46ED179-DF02-C648-A527-BCA8BC9E9D87}" presName="linV" presStyleCnt="0"/>
      <dgm:spPr/>
    </dgm:pt>
    <dgm:pt modelId="{18D79F87-9625-8042-9E3D-E1635E08B674}" type="pres">
      <dgm:prSet presAssocID="{B46ED179-DF02-C648-A527-BCA8BC9E9D87}" presName="spVertical1" presStyleCnt="0"/>
      <dgm:spPr/>
    </dgm:pt>
    <dgm:pt modelId="{E26FE906-4D0D-604A-B4B4-D494C1FBEC6E}" type="pres">
      <dgm:prSet presAssocID="{B46ED179-DF02-C648-A527-BCA8BC9E9D87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2F11B2A8-6CC8-0C43-BA19-71321707B57B}" type="pres">
      <dgm:prSet presAssocID="{B46ED179-DF02-C648-A527-BCA8BC9E9D87}" presName="spVertical2" presStyleCnt="0"/>
      <dgm:spPr/>
    </dgm:pt>
    <dgm:pt modelId="{EB5DA3C9-4676-8448-8638-040EC14352B0}" type="pres">
      <dgm:prSet presAssocID="{B46ED179-DF02-C648-A527-BCA8BC9E9D87}" presName="spVertical3" presStyleCnt="0"/>
      <dgm:spPr/>
    </dgm:pt>
    <dgm:pt modelId="{BD9D1635-CA3E-804E-B993-C2FB5B5FB31B}" type="pres">
      <dgm:prSet presAssocID="{2354DF77-60C6-134A-B131-CED8237A099C}" presName="padding2" presStyleCnt="0"/>
      <dgm:spPr/>
    </dgm:pt>
    <dgm:pt modelId="{CDF7C9EC-B816-8642-AADC-CECDB07C5CD5}" type="pres">
      <dgm:prSet presAssocID="{2354DF77-60C6-134A-B131-CED8237A099C}" presName="negArrow" presStyleCnt="0"/>
      <dgm:spPr/>
    </dgm:pt>
    <dgm:pt modelId="{8D78ECEB-0A2D-3946-BB25-6B247F9D8D58}" type="pres">
      <dgm:prSet presAssocID="{2354DF77-60C6-134A-B131-CED8237A099C}" presName="backgroundArrow" presStyleLbl="node1" presStyleIdx="0" presStyleCnt="1" custLinFactNeighborX="-49" custLinFactNeighborY="-3312"/>
      <dgm:spPr/>
    </dgm:pt>
  </dgm:ptLst>
  <dgm:cxnLst>
    <dgm:cxn modelId="{DE10761B-85A2-9842-853C-881AF7F9C651}" type="presOf" srcId="{B46ED179-DF02-C648-A527-BCA8BC9E9D87}" destId="{E26FE906-4D0D-604A-B4B4-D494C1FBEC6E}" srcOrd="0" destOrd="0" presId="urn:microsoft.com/office/officeart/2005/8/layout/hProcess3"/>
    <dgm:cxn modelId="{69A6EE32-B371-EA42-B166-9ACF99C740F6}" type="presOf" srcId="{2354DF77-60C6-134A-B131-CED8237A099C}" destId="{009DD161-86F3-0644-B0A1-00949C53978A}" srcOrd="0" destOrd="0" presId="urn:microsoft.com/office/officeart/2005/8/layout/hProcess3"/>
    <dgm:cxn modelId="{F6BA4456-752D-4947-BEF6-C8956E6404E2}" srcId="{2354DF77-60C6-134A-B131-CED8237A099C}" destId="{B46ED179-DF02-C648-A527-BCA8BC9E9D87}" srcOrd="0" destOrd="0" parTransId="{B41B8920-93BC-5A4B-BDD2-65568C85ACAE}" sibTransId="{A5967D8E-4F75-EB44-A0A3-13C0F4B77C18}"/>
    <dgm:cxn modelId="{780AD388-1FD8-4F4B-95FE-4E059B85333C}" type="presParOf" srcId="{009DD161-86F3-0644-B0A1-00949C53978A}" destId="{BBDC34C7-A539-064F-BDF1-106669C25AC4}" srcOrd="0" destOrd="0" presId="urn:microsoft.com/office/officeart/2005/8/layout/hProcess3"/>
    <dgm:cxn modelId="{137BD9C3-6DEB-7F43-A1F1-02E5B8F0ADDA}" type="presParOf" srcId="{009DD161-86F3-0644-B0A1-00949C53978A}" destId="{177008D5-7650-CA46-A2FE-D9E744C1385E}" srcOrd="1" destOrd="0" presId="urn:microsoft.com/office/officeart/2005/8/layout/hProcess3"/>
    <dgm:cxn modelId="{DF13DFEF-F353-274F-B0F5-237DE726F7D0}" type="presParOf" srcId="{177008D5-7650-CA46-A2FE-D9E744C1385E}" destId="{5CFBAC09-239E-A140-8192-B9E29DD2D8A8}" srcOrd="0" destOrd="0" presId="urn:microsoft.com/office/officeart/2005/8/layout/hProcess3"/>
    <dgm:cxn modelId="{F98205FB-5F84-B94F-8C56-A689E7416508}" type="presParOf" srcId="{177008D5-7650-CA46-A2FE-D9E744C1385E}" destId="{CE8AD271-EA32-D040-B433-B8D800FEAF56}" srcOrd="1" destOrd="0" presId="urn:microsoft.com/office/officeart/2005/8/layout/hProcess3"/>
    <dgm:cxn modelId="{8D15CC05-ACD5-C441-A84E-F91EA0C166D4}" type="presParOf" srcId="{CE8AD271-EA32-D040-B433-B8D800FEAF56}" destId="{18D79F87-9625-8042-9E3D-E1635E08B674}" srcOrd="0" destOrd="0" presId="urn:microsoft.com/office/officeart/2005/8/layout/hProcess3"/>
    <dgm:cxn modelId="{67A48FD1-7368-0247-94B0-84E6C07EB374}" type="presParOf" srcId="{CE8AD271-EA32-D040-B433-B8D800FEAF56}" destId="{E26FE906-4D0D-604A-B4B4-D494C1FBEC6E}" srcOrd="1" destOrd="0" presId="urn:microsoft.com/office/officeart/2005/8/layout/hProcess3"/>
    <dgm:cxn modelId="{E5B29855-4E6C-264F-A564-F9108C079FF3}" type="presParOf" srcId="{CE8AD271-EA32-D040-B433-B8D800FEAF56}" destId="{2F11B2A8-6CC8-0C43-BA19-71321707B57B}" srcOrd="2" destOrd="0" presId="urn:microsoft.com/office/officeart/2005/8/layout/hProcess3"/>
    <dgm:cxn modelId="{482EAFF0-584E-024F-B2A5-30E28F4C63E0}" type="presParOf" srcId="{CE8AD271-EA32-D040-B433-B8D800FEAF56}" destId="{EB5DA3C9-4676-8448-8638-040EC14352B0}" srcOrd="3" destOrd="0" presId="urn:microsoft.com/office/officeart/2005/8/layout/hProcess3"/>
    <dgm:cxn modelId="{EE8E8569-737A-B84F-A506-B1147FF1004D}" type="presParOf" srcId="{177008D5-7650-CA46-A2FE-D9E744C1385E}" destId="{BD9D1635-CA3E-804E-B993-C2FB5B5FB31B}" srcOrd="2" destOrd="0" presId="urn:microsoft.com/office/officeart/2005/8/layout/hProcess3"/>
    <dgm:cxn modelId="{5FDCF4BE-0D9E-4544-8EF2-41F18D072233}" type="presParOf" srcId="{177008D5-7650-CA46-A2FE-D9E744C1385E}" destId="{CDF7C9EC-B816-8642-AADC-CECDB07C5CD5}" srcOrd="3" destOrd="0" presId="urn:microsoft.com/office/officeart/2005/8/layout/hProcess3"/>
    <dgm:cxn modelId="{6745F0D4-A104-864C-A73F-086A872EC39D}" type="presParOf" srcId="{177008D5-7650-CA46-A2FE-D9E744C1385E}" destId="{8D78ECEB-0A2D-3946-BB25-6B247F9D8D58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78ECEB-0A2D-3946-BB25-6B247F9D8D58}">
      <dsp:nvSpPr>
        <dsp:cNvPr id="0" name=""/>
        <dsp:cNvSpPr/>
      </dsp:nvSpPr>
      <dsp:spPr>
        <a:xfrm>
          <a:off x="0" y="0"/>
          <a:ext cx="903976" cy="432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6FE906-4D0D-604A-B4B4-D494C1FBEC6E}">
      <dsp:nvSpPr>
        <dsp:cNvPr id="0" name=""/>
        <dsp:cNvSpPr/>
      </dsp:nvSpPr>
      <dsp:spPr>
        <a:xfrm>
          <a:off x="72918" y="114885"/>
          <a:ext cx="740660" cy="21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0960" rIns="0" bIns="609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 dirty="0"/>
        </a:p>
      </dsp:txBody>
      <dsp:txXfrm>
        <a:off x="72918" y="114885"/>
        <a:ext cx="740660" cy="216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E012A-D992-5D42-B86E-AA2BC0764EE1}" type="datetimeFigureOut">
              <a:rPr lang="en-US" smtClean="0"/>
              <a:t>1/10/21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02FFD-07D4-5C4F-BD77-921008177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53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3FB44D-FD1E-864F-B5CC-0E32FAD749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81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C06ACE-1F7E-7748-BDAD-E1AA6F99C4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08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current state of #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datascience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tools in 2021:</a:t>
            </a:r>
          </a:p>
          <a:p>
            <a:b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Databases and SQL go hand in hand. Cloud SQL, column based stores and NOSQL (not only SQL) for unstructured datasets will ensure SQL is a must have skill for the foreseeable future.</a:t>
            </a:r>
          </a:p>
          <a:p>
            <a:b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 service BI tools like Tableau,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PowerBI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Alteryx are used to reduce time taken to create beautiful and impactful data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visualisations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reportinf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insights &amp; analysis.</a:t>
            </a:r>
          </a:p>
          <a:p>
            <a:b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purpose languages such as Python, R and increasingly Julia are used to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analyse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via notebooks, build interactive dashboards and create machine learning &amp; statistical models.</a:t>
            </a:r>
          </a:p>
          <a:p>
            <a:b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appears to have the edge when it comes to deep learning and integration with various cloud computing platforms.</a:t>
            </a:r>
          </a:p>
          <a:p>
            <a:b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 data frameworks based on the JVM (Java) are still used for big data processing - the most popular being Spark Scala or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PySpark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data storage &amp; processing tasks are being moved to the cloud - often with a heavy focus on data integrity and lineage.</a:t>
            </a:r>
          </a:p>
          <a:p>
            <a:b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 SQL is used to migrate ETL processes, some key players: Snowflake,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BigQuery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Redshift amongst others</a:t>
            </a:r>
          </a:p>
          <a:p>
            <a:b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MLOps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autoML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tools such as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DataRobot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MLFlow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Kubeflow, H20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used to deploy and maintain machine learning models.</a:t>
            </a:r>
          </a:p>
          <a:p>
            <a:b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super brief but I hope this helps - let me know if I’ve missed anything!</a:t>
            </a:r>
          </a:p>
          <a:p>
            <a:b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DataWithDanny</a:t>
            </a:r>
            <a:endParaRPr lang="en-US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569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Home Page, Applications, Audio/Talks, Events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27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Home Page, Applications, Audio/Talks, Events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16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Documents, Talks,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146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Examples, </a:t>
            </a:r>
            <a:r>
              <a:rPr lang="en-US" dirty="0" err="1"/>
              <a:t>Pyplot</a:t>
            </a:r>
            <a:r>
              <a:rPr lang="en-US" dirty="0"/>
              <a:t>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964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Documents -&gt; Flow Chart,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909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Watson and Cloud Platform / © 2018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1300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747" y="4604932"/>
            <a:ext cx="1574103" cy="3989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224" y="405272"/>
            <a:ext cx="4297421" cy="36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79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Watson and Cloud Platform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8569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14751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03676729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850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297103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465840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742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8761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224" y="405272"/>
            <a:ext cx="4297421" cy="3687650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 userDrawn="1"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0045"/>
            <a:ext cx="521589" cy="211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684" y="4584701"/>
            <a:ext cx="1620427" cy="4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818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8454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598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Cloud / Watson and Cloud Platform / © 2018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8238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050685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5690891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244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Watson and Cloud Platform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28032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713827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955759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878890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86299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7582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474976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Watson and Cloud Platform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85543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52557547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79721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32889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26064124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72660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8163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081206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60756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4917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286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Watson and Cloud Platform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95355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Watson and Cloud Platform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0593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Watson and Cloud Platform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416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73251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9249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0256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3998171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94305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908481132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55354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54279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Watson and Cloud Platform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0130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579875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8679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Type Headline or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389" y="63798"/>
            <a:ext cx="4588736" cy="4491057"/>
          </a:xfrm>
        </p:spPr>
        <p:txBody>
          <a:bodyPr>
            <a:noAutofit/>
          </a:bodyPr>
          <a:lstStyle>
            <a:lvl1pPr marL="0" indent="0" fontAlgn="t">
              <a:lnSpc>
                <a:spcPts val="4500"/>
              </a:lnSpc>
              <a:spcBef>
                <a:spcPts val="1125"/>
              </a:spcBef>
              <a:buFontTx/>
              <a:buNone/>
              <a:defRPr sz="4125" baseline="0">
                <a:solidFill>
                  <a:srgbClr val="323232"/>
                </a:solidFill>
                <a:latin typeface="Arial" charset="0"/>
              </a:defRPr>
            </a:lvl1pPr>
          </a:lstStyle>
          <a:p>
            <a:r>
              <a:rPr lang="en-US" sz="3750" baseline="0" dirty="0">
                <a:latin typeface="Arial" charset="0"/>
              </a:rPr>
              <a:t>Big type headline</a:t>
            </a:r>
            <a:br>
              <a:rPr lang="en-US" sz="3750" baseline="0" dirty="0">
                <a:latin typeface="Arial" charset="0"/>
              </a:rPr>
            </a:br>
            <a:r>
              <a:rPr lang="en-US" sz="3750" baseline="0" dirty="0">
                <a:latin typeface="Arial" charset="0"/>
              </a:rPr>
              <a:t>or quote goes here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4638489"/>
            <a:ext cx="9144000" cy="505011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13"/>
          <a:stretch/>
        </p:blipFill>
        <p:spPr>
          <a:xfrm>
            <a:off x="0" y="4638489"/>
            <a:ext cx="9144000" cy="505011"/>
          </a:xfrm>
          <a:prstGeom prst="rect">
            <a:avLst/>
          </a:prstGeom>
        </p:spPr>
      </p:pic>
      <p:sp>
        <p:nvSpPr>
          <p:cNvPr id="13" name="Date Placeholder 4"/>
          <p:cNvSpPr txBox="1">
            <a:spLocks/>
          </p:cNvSpPr>
          <p:nvPr userDrawn="1"/>
        </p:nvSpPr>
        <p:spPr>
          <a:xfrm>
            <a:off x="82325" y="4807853"/>
            <a:ext cx="2057400" cy="187359"/>
          </a:xfrm>
          <a:prstGeom prst="rect">
            <a:avLst/>
          </a:prstGeom>
        </p:spPr>
        <p:txBody>
          <a:bodyPr vert="horz" lIns="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chemeClr val="bg1"/>
                </a:solidFill>
              </a:rPr>
              <a:t>IBM Analytics </a:t>
            </a:r>
            <a:r>
              <a:rPr lang="en-US" sz="900" b="1" dirty="0">
                <a:solidFill>
                  <a:schemeClr val="bg1"/>
                </a:solidFill>
              </a:rPr>
              <a:t>| Global Elite</a:t>
            </a:r>
          </a:p>
        </p:txBody>
      </p:sp>
      <p:sp>
        <p:nvSpPr>
          <p:cNvPr id="14" name="Slide Number Placeholder 3"/>
          <p:cNvSpPr txBox="1">
            <a:spLocks/>
          </p:cNvSpPr>
          <p:nvPr userDrawn="1"/>
        </p:nvSpPr>
        <p:spPr>
          <a:xfrm>
            <a:off x="4468551" y="4807853"/>
            <a:ext cx="435499" cy="187359"/>
          </a:xfrm>
          <a:prstGeom prst="rect">
            <a:avLst/>
          </a:prstGeom>
        </p:spPr>
        <p:txBody>
          <a:bodyPr vert="horz" lIns="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A8A213-8E92-D94A-82D7-8578C89CAF17}" type="slidenum">
              <a:rPr lang="en-US" sz="900" smtClean="0">
                <a:solidFill>
                  <a:schemeClr val="bg1"/>
                </a:solidFill>
              </a:rPr>
              <a:pPr/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373" y="4810732"/>
            <a:ext cx="442340" cy="17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5553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75B27-7A94-9A40-AB18-5E3044C34330}" type="datetimeFigureOut">
              <a:rPr lang="en-US" smtClean="0"/>
              <a:t>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1511-5F98-E047-A84A-7C8D2AC9C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2867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EABF59-4F91-F344-BE38-B601C2ED0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75B27-7A94-9A40-AB18-5E3044C34330}" type="datetimeFigureOut">
              <a:rPr lang="en-US" smtClean="0"/>
              <a:t>1/10/21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6DD9F-3A9B-7F4D-9416-9FE524A79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EA1A0-E9AC-CA42-9D13-AA4BF912B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1511-5F98-E047-A84A-7C8D2AC9C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4062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Watson and Cloud Platform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2461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Watson and Cloud Platform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38357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Watson and Cloud Platform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139318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Watson and Cloud Platform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403728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Watson and Cloud Platform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39236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Watson and Cloud Platform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2303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Watson and Cloud Platform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28819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Watson and Cloud Platform / © 2018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4927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Watson and Cloud Platform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5115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Watson and Cloud Platform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922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Watson and Cloud Platform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59694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Watson and Cloud Platform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315506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Watson and Cloud Platform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656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Watson and Cloud Platform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693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Watson and Cloud Platform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960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Watson and Cloud Platform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42464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1661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Watson and Cloud Platform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337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Watson and Cloud Platform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213487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Watson and Cloud Platform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350569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0941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2858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Watson and Cloud Platform / © 2018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8822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1300"/>
            <a:ext cx="521589" cy="2114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747" y="4604932"/>
            <a:ext cx="1574103" cy="3989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224" y="405272"/>
            <a:ext cx="4297421" cy="36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350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257568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20346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6315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Watson and Cloud Platform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93042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5651543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381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Watson and Cloud Platform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38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96946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98220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989037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6524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5247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91450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7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Watson and Cloud Platform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752557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71696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618308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6954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3555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768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99711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58938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35002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9688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3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Watson and Cloud Platform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601713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2192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90001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04835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04229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2704640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254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08651536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3407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59224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8294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Watson and Cloud Platform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5680613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8659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224" y="405272"/>
            <a:ext cx="4297421" cy="3687650"/>
          </a:xfrm>
          <a:prstGeom prst="rect">
            <a:avLst/>
          </a:prstGeom>
        </p:spPr>
      </p:pic>
      <p:pic>
        <p:nvPicPr>
          <p:cNvPr id="9" name="Picture 8" descr="ibm_gry.png"/>
          <p:cNvPicPr>
            <a:picLocks noChangeAspect="1"/>
          </p:cNvPicPr>
          <p:nvPr userDrawn="1"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0045"/>
            <a:ext cx="521589" cy="2114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684" y="4584701"/>
            <a:ext cx="1620427" cy="4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995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42031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08104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682930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4494907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9824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Watson and Cloud Platform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361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376247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3917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Watson and Cloud Platform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47501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858454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0921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0520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0182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87260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30447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1286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659833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3604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8235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87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Watson and Cloud Platform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52116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32418"/>
            <a:ext cx="20574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058252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14879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80535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69279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Watson and Cloud Platform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750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Watson and Cloud Platform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4989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32970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112024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24051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03830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26" Type="http://schemas.openxmlformats.org/officeDocument/2006/relationships/slideLayout" Target="../slideLayouts/slideLayout96.xml"/><Relationship Id="rId21" Type="http://schemas.openxmlformats.org/officeDocument/2006/relationships/slideLayout" Target="../slideLayouts/slideLayout91.xml"/><Relationship Id="rId3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5" Type="http://schemas.openxmlformats.org/officeDocument/2006/relationships/slideLayout" Target="../slideLayouts/slideLayout95.xml"/><Relationship Id="rId33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99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94.xml"/><Relationship Id="rId32" Type="http://schemas.openxmlformats.org/officeDocument/2006/relationships/slideLayout" Target="../slideLayouts/slideLayout102.xml"/><Relationship Id="rId37" Type="http://schemas.openxmlformats.org/officeDocument/2006/relationships/theme" Target="../theme/theme3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93.xml"/><Relationship Id="rId28" Type="http://schemas.openxmlformats.org/officeDocument/2006/relationships/slideLayout" Target="../slideLayouts/slideLayout98.xml"/><Relationship Id="rId36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3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92.xml"/><Relationship Id="rId27" Type="http://schemas.openxmlformats.org/officeDocument/2006/relationships/slideLayout" Target="../slideLayouts/slideLayout97.xml"/><Relationship Id="rId30" Type="http://schemas.openxmlformats.org/officeDocument/2006/relationships/slideLayout" Target="../slideLayouts/slideLayout100.xml"/><Relationship Id="rId3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9.xml"/><Relationship Id="rId18" Type="http://schemas.openxmlformats.org/officeDocument/2006/relationships/slideLayout" Target="../slideLayouts/slideLayout124.xml"/><Relationship Id="rId26" Type="http://schemas.openxmlformats.org/officeDocument/2006/relationships/slideLayout" Target="../slideLayouts/slideLayout132.xml"/><Relationship Id="rId39" Type="http://schemas.openxmlformats.org/officeDocument/2006/relationships/theme" Target="../theme/theme4.xml"/><Relationship Id="rId21" Type="http://schemas.openxmlformats.org/officeDocument/2006/relationships/slideLayout" Target="../slideLayouts/slideLayout127.xml"/><Relationship Id="rId34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17" Type="http://schemas.openxmlformats.org/officeDocument/2006/relationships/slideLayout" Target="../slideLayouts/slideLayout123.xml"/><Relationship Id="rId25" Type="http://schemas.openxmlformats.org/officeDocument/2006/relationships/slideLayout" Target="../slideLayouts/slideLayout131.xml"/><Relationship Id="rId33" Type="http://schemas.openxmlformats.org/officeDocument/2006/relationships/slideLayout" Target="../slideLayouts/slideLayout139.xml"/><Relationship Id="rId38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08.xml"/><Relationship Id="rId16" Type="http://schemas.openxmlformats.org/officeDocument/2006/relationships/slideLayout" Target="../slideLayouts/slideLayout122.xml"/><Relationship Id="rId20" Type="http://schemas.openxmlformats.org/officeDocument/2006/relationships/slideLayout" Target="../slideLayouts/slideLayout126.xml"/><Relationship Id="rId29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24" Type="http://schemas.openxmlformats.org/officeDocument/2006/relationships/slideLayout" Target="../slideLayouts/slideLayout130.xml"/><Relationship Id="rId32" Type="http://schemas.openxmlformats.org/officeDocument/2006/relationships/slideLayout" Target="../slideLayouts/slideLayout138.xml"/><Relationship Id="rId37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21.xml"/><Relationship Id="rId23" Type="http://schemas.openxmlformats.org/officeDocument/2006/relationships/slideLayout" Target="../slideLayouts/slideLayout129.xml"/><Relationship Id="rId28" Type="http://schemas.openxmlformats.org/officeDocument/2006/relationships/slideLayout" Target="../slideLayouts/slideLayout134.xml"/><Relationship Id="rId36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16.xml"/><Relationship Id="rId19" Type="http://schemas.openxmlformats.org/officeDocument/2006/relationships/slideLayout" Target="../slideLayouts/slideLayout125.xml"/><Relationship Id="rId31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20.xml"/><Relationship Id="rId22" Type="http://schemas.openxmlformats.org/officeDocument/2006/relationships/slideLayout" Target="../slideLayouts/slideLayout128.xml"/><Relationship Id="rId27" Type="http://schemas.openxmlformats.org/officeDocument/2006/relationships/slideLayout" Target="../slideLayouts/slideLayout133.xml"/><Relationship Id="rId30" Type="http://schemas.openxmlformats.org/officeDocument/2006/relationships/slideLayout" Target="../slideLayouts/slideLayout136.xml"/><Relationship Id="rId35" Type="http://schemas.openxmlformats.org/officeDocument/2006/relationships/slideLayout" Target="../slideLayouts/slideLayout141.xml"/><Relationship Id="rId8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0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IBM Cloud / Watson and Cloud Platform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7404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819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822" r:id="rId34"/>
    <p:sldLayoutId id="2147483707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Cloud / Watson and Cloud Platform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00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818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  <p:sldLayoutId id="2147483733" r:id="rId24"/>
    <p:sldLayoutId id="2147483734" r:id="rId25"/>
    <p:sldLayoutId id="2147483735" r:id="rId26"/>
    <p:sldLayoutId id="2147483736" r:id="rId27"/>
    <p:sldLayoutId id="2147483737" r:id="rId28"/>
    <p:sldLayoutId id="2147483738" r:id="rId29"/>
    <p:sldLayoutId id="2147483739" r:id="rId30"/>
    <p:sldLayoutId id="2147483740" r:id="rId31"/>
    <p:sldLayoutId id="2147483741" r:id="rId32"/>
    <p:sldLayoutId id="2147483742" r:id="rId33"/>
    <p:sldLayoutId id="2147483823" r:id="rId34"/>
    <p:sldLayoutId id="2147483744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Cloud / Watson and Cloud Platform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3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  <p:sldLayoutId id="2147483765" r:id="rId20"/>
    <p:sldLayoutId id="2147483766" r:id="rId21"/>
    <p:sldLayoutId id="2147483767" r:id="rId22"/>
    <p:sldLayoutId id="2147483768" r:id="rId23"/>
    <p:sldLayoutId id="2147483769" r:id="rId24"/>
    <p:sldLayoutId id="2147483770" r:id="rId25"/>
    <p:sldLayoutId id="2147483771" r:id="rId26"/>
    <p:sldLayoutId id="2147483772" r:id="rId27"/>
    <p:sldLayoutId id="2147483773" r:id="rId28"/>
    <p:sldLayoutId id="2147483774" r:id="rId29"/>
    <p:sldLayoutId id="2147483775" r:id="rId30"/>
    <p:sldLayoutId id="2147483776" r:id="rId31"/>
    <p:sldLayoutId id="2147483777" r:id="rId32"/>
    <p:sldLayoutId id="2147483778" r:id="rId33"/>
    <p:sldLayoutId id="2147483824" r:id="rId34"/>
    <p:sldLayoutId id="2147483780" r:id="rId35"/>
    <p:sldLayoutId id="2147483826" r:id="rId36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Cloud / Watson and Cloud Platform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817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  <p:sldLayoutId id="2147483801" r:id="rId20"/>
    <p:sldLayoutId id="2147483802" r:id="rId21"/>
    <p:sldLayoutId id="2147483803" r:id="rId22"/>
    <p:sldLayoutId id="2147483804" r:id="rId23"/>
    <p:sldLayoutId id="2147483805" r:id="rId24"/>
    <p:sldLayoutId id="2147483806" r:id="rId25"/>
    <p:sldLayoutId id="2147483807" r:id="rId26"/>
    <p:sldLayoutId id="2147483808" r:id="rId27"/>
    <p:sldLayoutId id="2147483809" r:id="rId28"/>
    <p:sldLayoutId id="2147483810" r:id="rId29"/>
    <p:sldLayoutId id="2147483811" r:id="rId30"/>
    <p:sldLayoutId id="2147483812" r:id="rId31"/>
    <p:sldLayoutId id="2147483813" r:id="rId32"/>
    <p:sldLayoutId id="2147483814" r:id="rId33"/>
    <p:sldLayoutId id="2147483825" r:id="rId34"/>
    <p:sldLayoutId id="2147483816" r:id="rId35"/>
    <p:sldLayoutId id="2147483834" r:id="rId36"/>
    <p:sldLayoutId id="2147483835" r:id="rId37"/>
    <p:sldLayoutId id="2147483838" r:id="rId38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4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altexsoft.com/blog/datascience/comparing-machine-learning-as-a-service-amazon-microsoft-azure-google-cloud-ai-ibm-watson/" TargetMode="External"/><Relationship Id="rId1" Type="http://schemas.openxmlformats.org/officeDocument/2006/relationships/slideLayout" Target="../slideLayouts/slideLayout108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5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3.xml"/><Relationship Id="rId5" Type="http://schemas.openxmlformats.org/officeDocument/2006/relationships/hyperlink" Target="https://www.google.com/search?q=what+python+can+do%3F&amp;oq=what+python+can+do%3F&amp;aqs=chrome..69i57j0i457j0j0i22i30l5.5463j0j7&amp;sourceid=chrome&amp;ie=UTF-8" TargetMode="External"/><Relationship Id="rId4" Type="http://schemas.openxmlformats.org/officeDocument/2006/relationships/hyperlink" Target="https://www.python.org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3.xml"/><Relationship Id="rId6" Type="http://schemas.openxmlformats.org/officeDocument/2006/relationships/hyperlink" Target="https://www.python.org/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9.xml"/><Relationship Id="rId5" Type="http://schemas.openxmlformats.org/officeDocument/2006/relationships/image" Target="../media/image30.png"/><Relationship Id="rId4" Type="http://schemas.openxmlformats.org/officeDocument/2006/relationships/hyperlink" Target="https://pandas.pydata.org/pandas-docs/stable/user_guide/10min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9.xml"/><Relationship Id="rId4" Type="http://schemas.openxmlformats.org/officeDocument/2006/relationships/hyperlink" Target="https://matplotlib.org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9.xml"/><Relationship Id="rId4" Type="http://schemas.openxmlformats.org/officeDocument/2006/relationships/hyperlink" Target="https://scikit-learn.org/stable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3.jpg"/><Relationship Id="rId7" Type="http://schemas.openxmlformats.org/officeDocument/2006/relationships/diagramColors" Target="../diagrams/colors1.xm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0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istribution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ryolabs.com/blog/2020/12/21/top-10-python-libraries-of-2020/" TargetMode="External"/><Relationship Id="rId2" Type="http://schemas.openxmlformats.org/officeDocument/2006/relationships/hyperlink" Target="https://towardsdatascience.com/bar-chart-race-in-python-with-matplotlib-8e687a5c8a41" TargetMode="External"/><Relationship Id="rId1" Type="http://schemas.openxmlformats.org/officeDocument/2006/relationships/slideLayout" Target="../slideLayouts/slideLayout10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101810-A686-4C42-847D-C2734128A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663" y="346034"/>
            <a:ext cx="6216740" cy="466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42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11856"/>
            <a:ext cx="3407866" cy="1119788"/>
          </a:xfrm>
        </p:spPr>
        <p:txBody>
          <a:bodyPr/>
          <a:lstStyle/>
          <a:p>
            <a:pPr algn="ctr"/>
            <a:r>
              <a:rPr lang="en-US" b="1" dirty="0"/>
              <a:t>Data Analytics </a:t>
            </a:r>
            <a:br>
              <a:rPr lang="en-US" b="1" dirty="0"/>
            </a:br>
            <a:r>
              <a:rPr lang="en-US" b="1" dirty="0"/>
              <a:t>Magic Quadrant</a:t>
            </a:r>
            <a:br>
              <a:rPr lang="en-US" b="1" dirty="0"/>
            </a:br>
            <a:r>
              <a:rPr lang="en-US" b="1" dirty="0"/>
              <a:t>2018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D4BED5-EE09-7F4F-A2D9-24A39DE15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866" y="52027"/>
            <a:ext cx="5111440" cy="509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25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2227B1-72F9-0C48-8CCB-946291441C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FC448B-3E8A-E44F-BC0A-E7097EBE34E4}"/>
              </a:ext>
            </a:extLst>
          </p:cNvPr>
          <p:cNvSpPr/>
          <p:nvPr/>
        </p:nvSpPr>
        <p:spPr>
          <a:xfrm>
            <a:off x="0" y="4205832"/>
            <a:ext cx="9144000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medium-content-sans-serif-font"/>
                <a:hlinkClick r:id="rId2"/>
              </a:rPr>
              <a:t>Machine Learning (ML) Services from Various Cloud ML Service Providers</a:t>
            </a:r>
            <a:endParaRPr lang="en-US" b="1" dirty="0">
              <a:latin typeface="medium-content-sans-serif-fon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4B416D-C667-DC40-8DA2-43E2BAB4082A}"/>
              </a:ext>
            </a:extLst>
          </p:cNvPr>
          <p:cNvSpPr txBox="1"/>
          <p:nvPr/>
        </p:nvSpPr>
        <p:spPr>
          <a:xfrm>
            <a:off x="228600" y="658517"/>
            <a:ext cx="3618571" cy="1946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5"/>
            <a:r>
              <a:rPr lang="en-US" b="1" dirty="0"/>
              <a:t>NLP</a:t>
            </a:r>
          </a:p>
          <a:p>
            <a:pPr lvl="5"/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Natural Language Processing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Entity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Key Phrase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Sentiment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Syntax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Topic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Multiple Language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Parts of Speech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69B6FB-68E9-7F47-8CCF-2840B0A8CA43}"/>
              </a:ext>
            </a:extLst>
          </p:cNvPr>
          <p:cNvSpPr txBox="1"/>
          <p:nvPr/>
        </p:nvSpPr>
        <p:spPr>
          <a:xfrm>
            <a:off x="4572000" y="658517"/>
            <a:ext cx="3618571" cy="256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en-US" b="1" dirty="0"/>
              <a:t>Visual Recognition</a:t>
            </a:r>
          </a:p>
          <a:p>
            <a:pPr lvl="3"/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Object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Scene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Facial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Flag In-</a:t>
            </a:r>
            <a:r>
              <a:rPr lang="en-US" sz="1000" dirty="0" err="1"/>
              <a:t>appropiate</a:t>
            </a:r>
            <a:r>
              <a:rPr lang="en-US" sz="1000" dirty="0"/>
              <a:t>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Facial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Celebrity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Logo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Text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Web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Landmark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Dominant Color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Thumbnail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B57EFA-7935-D74A-9676-8C0E944E738D}"/>
              </a:ext>
            </a:extLst>
          </p:cNvPr>
          <p:cNvSpPr txBox="1"/>
          <p:nvPr/>
        </p:nvSpPr>
        <p:spPr>
          <a:xfrm>
            <a:off x="228600" y="2758295"/>
            <a:ext cx="361857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en-US" b="1" dirty="0"/>
              <a:t>       Speech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SSML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Multiple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Automatic Speech Recognition (ASR)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Noisy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8" name="Picture 17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2473B2A4-E9BE-884C-9B33-195CD56A8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052" y="900292"/>
            <a:ext cx="1640506" cy="1640506"/>
          </a:xfrm>
          <a:prstGeom prst="rect">
            <a:avLst/>
          </a:prstGeom>
        </p:spPr>
      </p:pic>
      <p:pic>
        <p:nvPicPr>
          <p:cNvPr id="22" name="Picture 21" descr="A picture containing cat, animal, mammal, text&#13;&#10;&#13;&#10;Description automatically generated">
            <a:extLst>
              <a:ext uri="{FF2B5EF4-FFF2-40B4-BE49-F238E27FC236}">
                <a16:creationId xmlns:a16="http://schemas.microsoft.com/office/drawing/2014/main" id="{5201C5FA-4DED-5B47-B13C-C5023EBB0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1364835"/>
            <a:ext cx="2209800" cy="914400"/>
          </a:xfrm>
          <a:prstGeom prst="rect">
            <a:avLst/>
          </a:prstGeom>
        </p:spPr>
      </p:pic>
      <p:pic>
        <p:nvPicPr>
          <p:cNvPr id="24" name="Picture 23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378F99EE-814D-B94C-8712-0B62FFC03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4863" y="3058723"/>
            <a:ext cx="2095500" cy="9652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AE0F97D-3B9E-2541-A368-3105826F8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560" y="104350"/>
            <a:ext cx="5592337" cy="855726"/>
          </a:xfrm>
        </p:spPr>
        <p:txBody>
          <a:bodyPr/>
          <a:lstStyle/>
          <a:p>
            <a:r>
              <a:rPr lang="en-US" dirty="0"/>
              <a:t>Popular Machine Learning Services</a:t>
            </a:r>
          </a:p>
        </p:txBody>
      </p:sp>
    </p:spTree>
    <p:extLst>
      <p:ext uri="{BB962C8B-B14F-4D97-AF65-F5344CB8AC3E}">
        <p14:creationId xmlns:p14="http://schemas.microsoft.com/office/powerpoint/2010/main" val="346376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16CB7143-87E3-154B-A6B5-B7029DCB5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75" y="94399"/>
            <a:ext cx="8545512" cy="376238"/>
          </a:xfrm>
        </p:spPr>
        <p:txBody>
          <a:bodyPr/>
          <a:lstStyle/>
          <a:p>
            <a:r>
              <a:rPr lang="en-US" dirty="0"/>
              <a:t>ML Cloud Platforms</a:t>
            </a:r>
            <a:endParaRPr lang="en-US" dirty="0"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DCEE85-73DF-E844-9C59-85A89877B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75" y="474361"/>
            <a:ext cx="5427981" cy="8468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286D5E-DDF6-A340-8C0B-DD5D58AEB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75" y="1321240"/>
            <a:ext cx="5446267" cy="12505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8EF452-EAAD-9742-B909-B33AAAA5C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75" y="2725367"/>
            <a:ext cx="5427981" cy="12733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4254E3-1008-1E43-864A-E094A898CA74}"/>
              </a:ext>
            </a:extLst>
          </p:cNvPr>
          <p:cNvSpPr txBox="1"/>
          <p:nvPr/>
        </p:nvSpPr>
        <p:spPr>
          <a:xfrm>
            <a:off x="5585828" y="1640454"/>
            <a:ext cx="328676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Choose a vendor/tool</a:t>
            </a:r>
          </a:p>
          <a:p>
            <a:pPr marL="342900" indent="-342900">
              <a:buAutoNum type="arabicPeriod"/>
            </a:pPr>
            <a:r>
              <a:rPr lang="en-US" dirty="0"/>
              <a:t>Ecosystem</a:t>
            </a:r>
          </a:p>
          <a:p>
            <a:pPr marL="342900" indent="-342900">
              <a:buAutoNum type="arabicPeriod"/>
            </a:pPr>
            <a:r>
              <a:rPr lang="en-US" dirty="0"/>
              <a:t>Talent</a:t>
            </a:r>
          </a:p>
          <a:p>
            <a:pPr marL="342900" indent="-342900">
              <a:buAutoNum type="arabicPeriod"/>
            </a:pPr>
            <a:r>
              <a:rPr lang="en-US" dirty="0"/>
              <a:t>Cost &amp; Performance</a:t>
            </a:r>
          </a:p>
          <a:p>
            <a:pPr marL="342900" indent="-342900">
              <a:buAutoNum type="arabicPeriod"/>
            </a:pPr>
            <a:r>
              <a:rPr lang="en-US" dirty="0"/>
              <a:t>Product Features (20-30~ +)</a:t>
            </a:r>
          </a:p>
          <a:p>
            <a:pPr marL="342900" indent="-342900">
              <a:buAutoNum type="arabicPeriod"/>
            </a:pPr>
            <a:r>
              <a:rPr lang="en-US" dirty="0"/>
              <a:t>Train and Build Model </a:t>
            </a:r>
          </a:p>
          <a:p>
            <a:pPr marL="342900" indent="-342900">
              <a:buAutoNum type="arabicPeriod"/>
            </a:pPr>
            <a:r>
              <a:rPr lang="en-US" dirty="0"/>
              <a:t>Deploy and Evaluate Model</a:t>
            </a:r>
          </a:p>
          <a:p>
            <a:pPr marL="342900" indent="-342900">
              <a:buAutoNum type="arabicPeriod"/>
            </a:pPr>
            <a:r>
              <a:rPr lang="en-US" dirty="0"/>
              <a:t>Cognitive APIs (20-30+)</a:t>
            </a:r>
          </a:p>
          <a:p>
            <a:pPr marL="342900" indent="-342900">
              <a:buAutoNum type="arabicPeriod"/>
            </a:pPr>
            <a:r>
              <a:rPr lang="en-US" dirty="0"/>
              <a:t>Distribute and scale ML/DL</a:t>
            </a:r>
          </a:p>
          <a:p>
            <a:pPr marL="342900" indent="-342900">
              <a:buAutoNum type="arabicPeriod"/>
            </a:pPr>
            <a:r>
              <a:rPr lang="en-US" dirty="0"/>
              <a:t>Bias and </a:t>
            </a:r>
            <a:r>
              <a:rPr lang="en-US" dirty="0" err="1"/>
              <a:t>Explainability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D65040-38CC-5441-B09A-BE60351F9E05}"/>
              </a:ext>
            </a:extLst>
          </p:cNvPr>
          <p:cNvSpPr txBox="1"/>
          <p:nvPr/>
        </p:nvSpPr>
        <p:spPr>
          <a:xfrm>
            <a:off x="5585828" y="3852609"/>
            <a:ext cx="2977525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Highlights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Azure ML Studio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Amazon </a:t>
            </a:r>
            <a:r>
              <a:rPr lang="en-US" dirty="0" err="1"/>
              <a:t>SageMaker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Google </a:t>
            </a:r>
            <a:r>
              <a:rPr lang="en-US" dirty="0" err="1"/>
              <a:t>AutoML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IBM Watson Studio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D918D8-B5FB-A449-8EAA-7D967068063F}"/>
              </a:ext>
            </a:extLst>
          </p:cNvPr>
          <p:cNvSpPr txBox="1"/>
          <p:nvPr/>
        </p:nvSpPr>
        <p:spPr>
          <a:xfrm>
            <a:off x="5567542" y="94399"/>
            <a:ext cx="35764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Trends</a:t>
            </a:r>
          </a:p>
          <a:p>
            <a:r>
              <a:rPr lang="en-US" dirty="0"/>
              <a:t>Trend #1: Special tool for special task</a:t>
            </a:r>
          </a:p>
          <a:p>
            <a:endParaRPr lang="en-US" dirty="0"/>
          </a:p>
          <a:p>
            <a:r>
              <a:rPr lang="en-US" dirty="0"/>
              <a:t>Trend #2: More robust open and build-in algorithms</a:t>
            </a:r>
          </a:p>
          <a:p>
            <a:endParaRPr lang="en-US" dirty="0"/>
          </a:p>
          <a:p>
            <a:r>
              <a:rPr lang="en-US" dirty="0"/>
              <a:t>Trend #3: From public cloud to on-premise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55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1F6967-073F-484D-B2FA-C8C9B4362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0973D1-D36A-2A4F-8B15-B01F9A288D04}"/>
              </a:ext>
            </a:extLst>
          </p:cNvPr>
          <p:cNvSpPr txBox="1"/>
          <p:nvPr/>
        </p:nvSpPr>
        <p:spPr>
          <a:xfrm>
            <a:off x="0" y="2027103"/>
            <a:ext cx="91439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Python Data Analytics</a:t>
            </a:r>
          </a:p>
        </p:txBody>
      </p:sp>
    </p:spTree>
    <p:extLst>
      <p:ext uri="{BB962C8B-B14F-4D97-AF65-F5344CB8AC3E}">
        <p14:creationId xmlns:p14="http://schemas.microsoft.com/office/powerpoint/2010/main" val="966783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4D02F50-0AFD-EC4E-B274-D7C033BB1B99}"/>
              </a:ext>
            </a:extLst>
          </p:cNvPr>
          <p:cNvSpPr txBox="1"/>
          <p:nvPr/>
        </p:nvSpPr>
        <p:spPr>
          <a:xfrm>
            <a:off x="4707923" y="1094422"/>
            <a:ext cx="38744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/>
              <a:t>"Python is </a:t>
            </a:r>
            <a:r>
              <a:rPr lang="en-US" sz="1800" b="1" i="1" dirty="0"/>
              <a:t>powerful</a:t>
            </a:r>
            <a:r>
              <a:rPr lang="en-US" sz="1800" i="1" dirty="0"/>
              <a:t>... and fast</a:t>
            </a:r>
            <a:r>
              <a:rPr lang="en-US" sz="1800" b="1" i="1" dirty="0"/>
              <a:t>; </a:t>
            </a:r>
            <a:r>
              <a:rPr lang="en-US" sz="1800" i="1" dirty="0"/>
              <a:t>plays well with others; runs everywhere; is</a:t>
            </a:r>
            <a:r>
              <a:rPr lang="en-US" sz="1800" b="1" i="1" dirty="0"/>
              <a:t> friendly </a:t>
            </a:r>
            <a:r>
              <a:rPr lang="en-US" sz="1800" i="1" dirty="0"/>
              <a:t>&amp; easy to learn; is </a:t>
            </a:r>
            <a:r>
              <a:rPr lang="en-US" sz="1800" b="1" i="1" dirty="0"/>
              <a:t>Open</a:t>
            </a:r>
            <a:r>
              <a:rPr lang="en-US" sz="1800" i="1" dirty="0"/>
              <a:t>."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31124D-6D23-8E4C-BF55-B6CC751A126E}"/>
              </a:ext>
            </a:extLst>
          </p:cNvPr>
          <p:cNvSpPr txBox="1">
            <a:spLocks/>
          </p:cNvSpPr>
          <p:nvPr/>
        </p:nvSpPr>
        <p:spPr>
          <a:xfrm>
            <a:off x="172642" y="93780"/>
            <a:ext cx="7706915" cy="407192"/>
          </a:xfrm>
          <a:prstGeom prst="rect">
            <a:avLst/>
          </a:prstGeom>
        </p:spPr>
        <p:txBody>
          <a:bodyPr vert="horz" lIns="0" tIns="0" rIns="0" bIns="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altLang="en-US" sz="3200" dirty="0"/>
              <a:t>Introducing Python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76895B-D505-9349-BD83-71E53CBF4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6270"/>
            <a:ext cx="3874487" cy="22049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7ED8FA-E16F-C344-98C4-CA0BB6F12119}"/>
              </a:ext>
            </a:extLst>
          </p:cNvPr>
          <p:cNvSpPr txBox="1"/>
          <p:nvPr/>
        </p:nvSpPr>
        <p:spPr>
          <a:xfrm>
            <a:off x="3018457" y="4736561"/>
            <a:ext cx="24729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https://www.python.org/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4855C2-C2B4-A348-9BA1-0E45A6E1231B}"/>
              </a:ext>
            </a:extLst>
          </p:cNvPr>
          <p:cNvSpPr txBox="1"/>
          <p:nvPr/>
        </p:nvSpPr>
        <p:spPr>
          <a:xfrm>
            <a:off x="5201644" y="2266836"/>
            <a:ext cx="2887043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linkClick r:id="rId5"/>
              </a:rPr>
              <a:t>What You Can Do With Python</a:t>
            </a:r>
            <a:endParaRPr lang="en-US" dirty="0"/>
          </a:p>
          <a:p>
            <a:r>
              <a:rPr lang="en-US" dirty="0"/>
              <a:t>#1: Automate the Boring Stuff. ...</a:t>
            </a:r>
          </a:p>
          <a:p>
            <a:r>
              <a:rPr lang="en-US" dirty="0"/>
              <a:t>#2: Stay on Top of Bitcoin Prices. ...</a:t>
            </a:r>
          </a:p>
          <a:p>
            <a:r>
              <a:rPr lang="en-US" dirty="0"/>
              <a:t>#3: Create a Calculator. ...</a:t>
            </a:r>
          </a:p>
          <a:p>
            <a:r>
              <a:rPr lang="en-US" dirty="0"/>
              <a:t>#4: Mine Twitter Data. ...</a:t>
            </a:r>
          </a:p>
          <a:p>
            <a:r>
              <a:rPr lang="en-US" dirty="0"/>
              <a:t>#5: Build a Microblog With Flask. ...</a:t>
            </a:r>
          </a:p>
          <a:p>
            <a:r>
              <a:rPr lang="en-US" dirty="0"/>
              <a:t>#6: Build a Blockchain. ...</a:t>
            </a:r>
          </a:p>
          <a:p>
            <a:r>
              <a:rPr lang="en-US" dirty="0"/>
              <a:t>#7: Bottle Up a Twitter Feed. ...</a:t>
            </a:r>
          </a:p>
          <a:p>
            <a:r>
              <a:rPr lang="en-US" dirty="0"/>
              <a:t>#8: Play </a:t>
            </a:r>
            <a:r>
              <a:rPr lang="en-US" dirty="0" err="1"/>
              <a:t>PyGames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8945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F31124D-6D23-8E4C-BF55-B6CC751A126E}"/>
              </a:ext>
            </a:extLst>
          </p:cNvPr>
          <p:cNvSpPr txBox="1">
            <a:spLocks/>
          </p:cNvSpPr>
          <p:nvPr/>
        </p:nvSpPr>
        <p:spPr>
          <a:xfrm>
            <a:off x="172642" y="93780"/>
            <a:ext cx="7706915" cy="40719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altLang="en-US" sz="2100" dirty="0"/>
              <a:t>Data Analytics with Python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1AADA2-9525-A24A-B793-36D25F95B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010" y="2571750"/>
            <a:ext cx="2472944" cy="677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07E297-FFD1-7C41-8557-BEA5BAC77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651" y="1216092"/>
            <a:ext cx="2032221" cy="6774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326D3C-1B2B-A547-B782-060A61099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3159" y="3424847"/>
            <a:ext cx="1098717" cy="9938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7ED8FA-E16F-C344-98C4-CA0BB6F12119}"/>
              </a:ext>
            </a:extLst>
          </p:cNvPr>
          <p:cNvSpPr txBox="1"/>
          <p:nvPr/>
        </p:nvSpPr>
        <p:spPr>
          <a:xfrm>
            <a:off x="3018457" y="4736561"/>
            <a:ext cx="24729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https://www.python.org/</a:t>
            </a:r>
            <a:endParaRPr lang="en-US" dirty="0"/>
          </a:p>
        </p:txBody>
      </p:sp>
      <p:pic>
        <p:nvPicPr>
          <p:cNvPr id="3074" name="Picture 2" descr="NumPy - Wikipedia">
            <a:extLst>
              <a:ext uri="{FF2B5EF4-FFF2-40B4-BE49-F238E27FC236}">
                <a16:creationId xmlns:a16="http://schemas.microsoft.com/office/drawing/2014/main" id="{70FDE78B-4EFC-FD4E-BB3E-ACC4ACAB3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874" y="500972"/>
            <a:ext cx="21272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andas (software) - Wikipedia">
            <a:extLst>
              <a:ext uri="{FF2B5EF4-FFF2-40B4-BE49-F238E27FC236}">
                <a16:creationId xmlns:a16="http://schemas.microsoft.com/office/drawing/2014/main" id="{6BCE4A7A-C5B0-D946-A896-71F4B0851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32" y="1530510"/>
            <a:ext cx="2686393" cy="108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eaborn: statistical data visualization — seaborn 0.11.1 documentation">
            <a:extLst>
              <a:ext uri="{FF2B5EF4-FFF2-40B4-BE49-F238E27FC236}">
                <a16:creationId xmlns:a16="http://schemas.microsoft.com/office/drawing/2014/main" id="{551F29CC-D86B-FD48-B5B3-845360BF9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235" y="3690029"/>
            <a:ext cx="2032222" cy="58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982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18F7F8-944D-4841-B813-41CEDDEE99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E333DBB-6DC2-7643-8D50-786B78F541E5}"/>
              </a:ext>
            </a:extLst>
          </p:cNvPr>
          <p:cNvSpPr txBox="1">
            <a:spLocks/>
          </p:cNvSpPr>
          <p:nvPr/>
        </p:nvSpPr>
        <p:spPr>
          <a:xfrm>
            <a:off x="194158" y="1155006"/>
            <a:ext cx="8721242" cy="3105022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fast and efficient </a:t>
            </a:r>
            <a:r>
              <a:rPr lang="en-US" b="1" dirty="0" err="1"/>
              <a:t>DataFrame</a:t>
            </a:r>
            <a:r>
              <a:rPr lang="en-US" dirty="0"/>
              <a:t> object for data manipulation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Reading and writing data</a:t>
            </a:r>
            <a:r>
              <a:rPr lang="en-US" dirty="0"/>
              <a:t> : CSV and text files, Microsoft Excel, SQL databases, and the fast HDF5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Data alignment</a:t>
            </a:r>
            <a:r>
              <a:rPr lang="en-US" dirty="0"/>
              <a:t> and handling of </a:t>
            </a:r>
            <a:r>
              <a:rPr lang="en-US" b="1" dirty="0"/>
              <a:t>missing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Reshaping</a:t>
            </a:r>
            <a:r>
              <a:rPr lang="en-US" dirty="0"/>
              <a:t> and pivoting of data 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Slicing</a:t>
            </a:r>
            <a:r>
              <a:rPr lang="en-US" dirty="0"/>
              <a:t>,</a:t>
            </a:r>
            <a:r>
              <a:rPr lang="en-US" b="1" dirty="0"/>
              <a:t> indexing</a:t>
            </a:r>
            <a:r>
              <a:rPr lang="en-US" dirty="0"/>
              <a:t>, and </a:t>
            </a:r>
            <a:r>
              <a:rPr lang="en-US" b="1" dirty="0" err="1"/>
              <a:t>subsetting</a:t>
            </a:r>
            <a:r>
              <a:rPr lang="en-US" dirty="0"/>
              <a:t> of large data 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Group by</a:t>
            </a:r>
            <a:r>
              <a:rPr lang="en-US" dirty="0"/>
              <a:t>, </a:t>
            </a:r>
            <a:r>
              <a:rPr lang="en-US" b="1" dirty="0"/>
              <a:t>merging and joining</a:t>
            </a:r>
            <a:r>
              <a:rPr lang="en-US" dirty="0"/>
              <a:t> of data sets;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 with </a:t>
            </a:r>
            <a:r>
              <a:rPr lang="en-US" i="1" dirty="0"/>
              <a:t>pandas</a:t>
            </a:r>
            <a:r>
              <a:rPr lang="en-US" dirty="0"/>
              <a:t> is in use in a wide variety of </a:t>
            </a:r>
            <a:r>
              <a:rPr lang="en-US" b="1" dirty="0"/>
              <a:t>academic and commercial</a:t>
            </a:r>
            <a:r>
              <a:rPr lang="en-US" dirty="0"/>
              <a:t> domains, including Finance, Neuroscience, Economics, Statistics, Advertising, Web Analytics, and more.</a:t>
            </a:r>
          </a:p>
          <a:p>
            <a:endParaRPr lang="en-US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685775-2DBC-3F45-821C-BE50892085C1}"/>
              </a:ext>
            </a:extLst>
          </p:cNvPr>
          <p:cNvSpPr/>
          <p:nvPr/>
        </p:nvSpPr>
        <p:spPr>
          <a:xfrm>
            <a:off x="1260390" y="4260028"/>
            <a:ext cx="64023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https://pandas.pydata.org/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https://pandas.pydata.org/pandas-docs/stable/user_guide/10min.html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4" descr="pandas (software) - Wikipedia">
            <a:extLst>
              <a:ext uri="{FF2B5EF4-FFF2-40B4-BE49-F238E27FC236}">
                <a16:creationId xmlns:a16="http://schemas.microsoft.com/office/drawing/2014/main" id="{A5239C95-772A-564F-8795-7F6609A2E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750"/>
            <a:ext cx="2686393" cy="108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922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18F7F8-944D-4841-B813-41CEDDEE99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E333DBB-6DC2-7643-8D50-786B78F541E5}"/>
              </a:ext>
            </a:extLst>
          </p:cNvPr>
          <p:cNvSpPr txBox="1">
            <a:spLocks/>
          </p:cNvSpPr>
          <p:nvPr/>
        </p:nvSpPr>
        <p:spPr>
          <a:xfrm>
            <a:off x="108097" y="1019239"/>
            <a:ext cx="8721242" cy="3105022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 2D plotting library which produces </a:t>
            </a:r>
            <a:r>
              <a:rPr lang="en-US" b="1" dirty="0"/>
              <a:t>publication quality </a:t>
            </a:r>
            <a:r>
              <a:rPr lang="en-US" dirty="0"/>
              <a:t>figures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Interactive environments  </a:t>
            </a:r>
            <a:r>
              <a:rPr lang="en-US" dirty="0"/>
              <a:t>with  Python shell, </a:t>
            </a:r>
            <a:r>
              <a:rPr lang="en-US" dirty="0" err="1"/>
              <a:t>IPython</a:t>
            </a:r>
            <a:r>
              <a:rPr lang="en-US" dirty="0"/>
              <a:t>,  </a:t>
            </a:r>
            <a:r>
              <a:rPr lang="en-US" dirty="0" err="1"/>
              <a:t>Jupyter</a:t>
            </a:r>
            <a:r>
              <a:rPr lang="en-US" dirty="0"/>
              <a:t> notebook, and web application servers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Generate plots, histograms, bar charts, scatter plots, etc., with just </a:t>
            </a:r>
            <a:r>
              <a:rPr lang="en-US" b="1" dirty="0"/>
              <a:t>a few lines of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Simple plotting </a:t>
            </a:r>
            <a:r>
              <a:rPr lang="en-US" dirty="0" err="1"/>
              <a:t>pyplot</a:t>
            </a:r>
            <a:r>
              <a:rPr lang="en-US" dirty="0"/>
              <a:t> module provides a MATLAB-like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Full control </a:t>
            </a:r>
            <a:r>
              <a:rPr lang="en-US" dirty="0"/>
              <a:t>of line styles, font properties, axes properties</a:t>
            </a:r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136C2D-308C-DF46-84B7-957801E28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31828" cy="7757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764795-CE3A-5B4A-B83C-F76DCF209900}"/>
              </a:ext>
            </a:extLst>
          </p:cNvPr>
          <p:cNvSpPr/>
          <p:nvPr/>
        </p:nvSpPr>
        <p:spPr>
          <a:xfrm>
            <a:off x="2831828" y="3824179"/>
            <a:ext cx="193674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https://matplotlib.org/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085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18F7F8-944D-4841-B813-41CEDDEE99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E333DBB-6DC2-7643-8D50-786B78F541E5}"/>
              </a:ext>
            </a:extLst>
          </p:cNvPr>
          <p:cNvSpPr txBox="1">
            <a:spLocks/>
          </p:cNvSpPr>
          <p:nvPr/>
        </p:nvSpPr>
        <p:spPr>
          <a:xfrm>
            <a:off x="108097" y="1019239"/>
            <a:ext cx="8721242" cy="3105022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popular machine learning library in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Built on NumPy, SciPy, and matplotlib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Classification:  </a:t>
            </a:r>
            <a:r>
              <a:rPr lang="en-US" dirty="0"/>
              <a:t>Identifying to which </a:t>
            </a:r>
            <a:r>
              <a:rPr lang="en-US" b="1" dirty="0"/>
              <a:t>category</a:t>
            </a:r>
            <a:r>
              <a:rPr lang="en-US" dirty="0"/>
              <a:t> an object belongs to such as spam detection, image recognition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Regression: </a:t>
            </a:r>
            <a:r>
              <a:rPr lang="en-US" dirty="0"/>
              <a:t>Predicting a </a:t>
            </a:r>
            <a:r>
              <a:rPr lang="en-US" b="1" dirty="0"/>
              <a:t>continuous-valued attribute </a:t>
            </a:r>
            <a:r>
              <a:rPr lang="en-US" dirty="0"/>
              <a:t>associated with an object such as energy </a:t>
            </a:r>
            <a:r>
              <a:rPr lang="en-US" dirty="0" err="1"/>
              <a:t>consupmption</a:t>
            </a:r>
            <a:r>
              <a:rPr lang="en-US" dirty="0"/>
              <a:t>, stock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Clustering: </a:t>
            </a:r>
            <a:r>
              <a:rPr lang="en-US" dirty="0"/>
              <a:t>Automatic </a:t>
            </a:r>
            <a:r>
              <a:rPr lang="en-US" b="1" dirty="0"/>
              <a:t>grouping</a:t>
            </a:r>
            <a:r>
              <a:rPr lang="en-US" dirty="0"/>
              <a:t> of similar objects into sets such as customer segmentation and grouping experiment 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Dimensionality reduction: </a:t>
            </a:r>
            <a:r>
              <a:rPr lang="en-US" dirty="0"/>
              <a:t>Reducing the number of random variables to consider such as visualization, increased efficiency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F6079D-C039-5240-9E5F-5B4C70709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628900" cy="876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C97A7A6-46BD-7F43-B135-051A8776C094}"/>
              </a:ext>
            </a:extLst>
          </p:cNvPr>
          <p:cNvSpPr/>
          <p:nvPr/>
        </p:nvSpPr>
        <p:spPr>
          <a:xfrm>
            <a:off x="2628900" y="4175288"/>
            <a:ext cx="25587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https://scikit-learn.org/stable/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988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B17C24-59CC-4A4C-A275-E539B127C6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5E6CAB-2DCD-604B-BB21-C7024D941A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5" descr="A close up of text on a black background&#13;&#10;&#13;&#10;Description automatically generated">
            <a:extLst>
              <a:ext uri="{FF2B5EF4-FFF2-40B4-BE49-F238E27FC236}">
                <a16:creationId xmlns:a16="http://schemas.microsoft.com/office/drawing/2014/main" id="{28B0E19F-88EA-0149-B7D5-D5B04FF3D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50" y="1909394"/>
            <a:ext cx="3750419" cy="2826562"/>
          </a:xfrm>
          <a:prstGeom prst="rect">
            <a:avLst/>
          </a:prstGeom>
        </p:spPr>
      </p:pic>
      <p:pic>
        <p:nvPicPr>
          <p:cNvPr id="8" name="Picture 7" descr="A close up of text on a white background&#13;&#10;&#13;&#10;Description automatically generated">
            <a:extLst>
              <a:ext uri="{FF2B5EF4-FFF2-40B4-BE49-F238E27FC236}">
                <a16:creationId xmlns:a16="http://schemas.microsoft.com/office/drawing/2014/main" id="{35397662-8C1E-794C-9989-CAB242408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366" y="2688171"/>
            <a:ext cx="3739649" cy="2275469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0123CEF-DA05-634D-89EE-5F02FBF4969F}"/>
              </a:ext>
            </a:extLst>
          </p:cNvPr>
          <p:cNvGraphicFramePr/>
          <p:nvPr/>
        </p:nvGraphicFramePr>
        <p:xfrm>
          <a:off x="4263390" y="3486150"/>
          <a:ext cx="903976" cy="445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DB315327-84E2-4346-A210-49215F853239}"/>
              </a:ext>
            </a:extLst>
          </p:cNvPr>
          <p:cNvSpPr txBox="1">
            <a:spLocks/>
          </p:cNvSpPr>
          <p:nvPr/>
        </p:nvSpPr>
        <p:spPr>
          <a:xfrm>
            <a:off x="91440" y="42397"/>
            <a:ext cx="5592337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Machine Learning vs Deep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CAA24D-47B2-8E4C-8D16-F54815200A0C}"/>
              </a:ext>
            </a:extLst>
          </p:cNvPr>
          <p:cNvSpPr txBox="1"/>
          <p:nvPr/>
        </p:nvSpPr>
        <p:spPr>
          <a:xfrm>
            <a:off x="570809" y="561961"/>
            <a:ext cx="308609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</a:t>
            </a:r>
            <a:r>
              <a:rPr lang="en-US" b="1" dirty="0"/>
              <a:t>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Traditional ML requires manual feature extraction/engineering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extraction for unstructured data is very difficult 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AD3F5D-3286-4A44-974F-4DE60A931AC9}"/>
              </a:ext>
            </a:extLst>
          </p:cNvPr>
          <p:cNvSpPr txBox="1"/>
          <p:nvPr/>
        </p:nvSpPr>
        <p:spPr>
          <a:xfrm>
            <a:off x="5167366" y="561961"/>
            <a:ext cx="2994660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b="1" dirty="0"/>
              <a:t>Deep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Deep learning can automatically learn features in data​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Deep learning is largely a "black box" technique, updating learned weights at each layer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496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04789" y="1764041"/>
            <a:ext cx="8413750" cy="1047750"/>
          </a:xfrm>
          <a:prstGeom prst="rect">
            <a:avLst/>
          </a:prstGeom>
          <a:solidFill>
            <a:srgbClr val="00649D">
              <a:lumMod val="75000"/>
              <a:alpha val="79000"/>
            </a:srgbClr>
          </a:soli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defTabSz="914378">
              <a:defRPr/>
            </a:pPr>
            <a:r>
              <a:rPr lang="en-US" altLang="en-US" sz="2800" kern="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Week 1:  AI Concepts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0" y="3471004"/>
            <a:ext cx="4572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 err="1"/>
              <a:t>zhangan@amazon.com</a:t>
            </a:r>
            <a:endParaRPr lang="en-US" sz="2100" b="1" dirty="0"/>
          </a:p>
          <a:p>
            <a:r>
              <a:rPr lang="en-US" sz="2100" dirty="0"/>
              <a:t>Amazon Web Services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37799" y="4575832"/>
            <a:ext cx="3947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RBS – Jan 23, 2021</a:t>
            </a:r>
          </a:p>
        </p:txBody>
      </p:sp>
    </p:spTree>
    <p:extLst>
      <p:ext uri="{BB962C8B-B14F-4D97-AF65-F5344CB8AC3E}">
        <p14:creationId xmlns:p14="http://schemas.microsoft.com/office/powerpoint/2010/main" val="3170462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28599" y="900068"/>
            <a:ext cx="7878337" cy="3036312"/>
          </a:xfrm>
        </p:spPr>
        <p:txBody>
          <a:bodyPr/>
          <a:lstStyle/>
          <a:p>
            <a:endParaRPr lang="en-US" sz="1800" dirty="0"/>
          </a:p>
          <a:p>
            <a:pPr marL="682625" lvl="2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	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8B9E373-4836-E24E-8FF3-A8B1743EC3BA}"/>
              </a:ext>
            </a:extLst>
          </p:cNvPr>
          <p:cNvSpPr txBox="1">
            <a:spLocks/>
          </p:cNvSpPr>
          <p:nvPr/>
        </p:nvSpPr>
        <p:spPr>
          <a:xfrm>
            <a:off x="172642" y="93780"/>
            <a:ext cx="7706915" cy="407192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25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altLang="en-US" sz="3600" dirty="0"/>
              <a:t>Download &amp; Install Anaconda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43A910-B263-864E-BCAC-6FBA29D30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826" y="659172"/>
            <a:ext cx="5961696" cy="181280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FA264C3-6BB9-C94D-9750-8D12A7510B20}"/>
              </a:ext>
            </a:extLst>
          </p:cNvPr>
          <p:cNvSpPr/>
          <p:nvPr/>
        </p:nvSpPr>
        <p:spPr>
          <a:xfrm>
            <a:off x="2476438" y="3877194"/>
            <a:ext cx="338265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https://www.anaconda.com/distribution/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434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1F6967-073F-484D-B2FA-C8C9B4362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9BF265A-3DF2-FE45-BA9C-657D2563393C}"/>
              </a:ext>
            </a:extLst>
          </p:cNvPr>
          <p:cNvSpPr txBox="1">
            <a:spLocks/>
          </p:cNvSpPr>
          <p:nvPr/>
        </p:nvSpPr>
        <p:spPr>
          <a:xfrm>
            <a:off x="172642" y="93780"/>
            <a:ext cx="7706915" cy="407192"/>
          </a:xfrm>
          <a:prstGeom prst="rect">
            <a:avLst/>
          </a:prstGeom>
        </p:spPr>
        <p:txBody>
          <a:bodyPr vert="horz" lIns="0" tIns="0" rIns="0" bIns="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3200" dirty="0" err="1"/>
              <a:t>Jupyter</a:t>
            </a:r>
            <a:r>
              <a:rPr lang="en-US" sz="3200" dirty="0"/>
              <a:t> Notebook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A64FE3-FF4A-AB48-91F0-4B78E5B36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8" y="724613"/>
            <a:ext cx="3972961" cy="22219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C76CD3-DC26-FE49-9495-E3F6A9663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099" y="724613"/>
            <a:ext cx="5075346" cy="387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63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1F6967-073F-484D-B2FA-C8C9B4362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0973D1-D36A-2A4F-8B15-B01F9A288D04}"/>
              </a:ext>
            </a:extLst>
          </p:cNvPr>
          <p:cNvSpPr txBox="1"/>
          <p:nvPr/>
        </p:nvSpPr>
        <p:spPr>
          <a:xfrm>
            <a:off x="0" y="2027103"/>
            <a:ext cx="91439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Syllabus</a:t>
            </a:r>
          </a:p>
        </p:txBody>
      </p:sp>
    </p:spTree>
    <p:extLst>
      <p:ext uri="{BB962C8B-B14F-4D97-AF65-F5344CB8AC3E}">
        <p14:creationId xmlns:p14="http://schemas.microsoft.com/office/powerpoint/2010/main" val="3377520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1F6967-073F-484D-B2FA-C8C9B4362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0973D1-D36A-2A4F-8B15-B01F9A288D04}"/>
              </a:ext>
            </a:extLst>
          </p:cNvPr>
          <p:cNvSpPr txBox="1"/>
          <p:nvPr/>
        </p:nvSpPr>
        <p:spPr>
          <a:xfrm>
            <a:off x="0" y="2027103"/>
            <a:ext cx="9143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3800117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1F6967-073F-484D-B2FA-C8C9B4362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9BF265A-3DF2-FE45-BA9C-657D2563393C}"/>
              </a:ext>
            </a:extLst>
          </p:cNvPr>
          <p:cNvSpPr txBox="1">
            <a:spLocks/>
          </p:cNvSpPr>
          <p:nvPr/>
        </p:nvSpPr>
        <p:spPr>
          <a:xfrm>
            <a:off x="172642" y="93780"/>
            <a:ext cx="7706915" cy="40719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altLang="en-US" sz="2800" dirty="0"/>
              <a:t>Takeaways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1DAFBA-DA11-BF43-82D0-35802F9D117F}"/>
              </a:ext>
            </a:extLst>
          </p:cNvPr>
          <p:cNvSpPr/>
          <p:nvPr/>
        </p:nvSpPr>
        <p:spPr>
          <a:xfrm>
            <a:off x="372797" y="3481999"/>
            <a:ext cx="82719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hlinkClick r:id="rId2"/>
              </a:rPr>
              <a:t>Bar Chart Race in Python with Matplotlib</a:t>
            </a:r>
            <a:endParaRPr lang="en-US" sz="11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2106DC-5416-D645-AA71-5E10759C5AB4}"/>
              </a:ext>
            </a:extLst>
          </p:cNvPr>
          <p:cNvSpPr txBox="1"/>
          <p:nvPr/>
        </p:nvSpPr>
        <p:spPr>
          <a:xfrm>
            <a:off x="372797" y="2702103"/>
            <a:ext cx="799036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Top 10 Python libraries of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393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92467" y="1040899"/>
            <a:ext cx="8822933" cy="306170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Introduction to AI (30 mins)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Python Data Analytics (30 mins)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Syllabus and Logistics (45 mins)</a:t>
            </a:r>
          </a:p>
          <a:p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Q/A: Why you are here?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Guest Speaker (?)</a:t>
            </a:r>
            <a:endParaRPr lang="en-US" sz="1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010A32-1F87-C042-A0A8-EFBF922E0A82}"/>
              </a:ext>
            </a:extLst>
          </p:cNvPr>
          <p:cNvSpPr txBox="1">
            <a:spLocks/>
          </p:cNvSpPr>
          <p:nvPr/>
        </p:nvSpPr>
        <p:spPr>
          <a:xfrm>
            <a:off x="172642" y="93780"/>
            <a:ext cx="7706915" cy="40719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altLang="en-US" sz="2100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69684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257FB9-D240-D949-AD6D-2B4D728E8220}"/>
              </a:ext>
            </a:extLst>
          </p:cNvPr>
          <p:cNvSpPr txBox="1"/>
          <p:nvPr/>
        </p:nvSpPr>
        <p:spPr>
          <a:xfrm>
            <a:off x="0" y="419795"/>
            <a:ext cx="42585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Big Data Analytics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Data and 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High Performance Computing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F8EB88-C18C-7449-A2D5-156C9D40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044" y="1607521"/>
            <a:ext cx="5387152" cy="34421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AAE136F-7328-A840-B321-2973D38B28F7}"/>
              </a:ext>
            </a:extLst>
          </p:cNvPr>
          <p:cNvSpPr txBox="1">
            <a:spLocks/>
          </p:cNvSpPr>
          <p:nvPr/>
        </p:nvSpPr>
        <p:spPr>
          <a:xfrm>
            <a:off x="172642" y="93780"/>
            <a:ext cx="7706915" cy="40719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altLang="en-US" sz="2100" dirty="0"/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223321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1F6967-073F-484D-B2FA-C8C9B4362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0973D1-D36A-2A4F-8B15-B01F9A288D04}"/>
              </a:ext>
            </a:extLst>
          </p:cNvPr>
          <p:cNvSpPr txBox="1"/>
          <p:nvPr/>
        </p:nvSpPr>
        <p:spPr>
          <a:xfrm>
            <a:off x="0" y="2027103"/>
            <a:ext cx="9143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606530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D4FD33-0142-0D4B-87BC-92DA8E7E07BD}"/>
              </a:ext>
            </a:extLst>
          </p:cNvPr>
          <p:cNvSpPr txBox="1"/>
          <p:nvPr/>
        </p:nvSpPr>
        <p:spPr>
          <a:xfrm>
            <a:off x="7114902" y="1660758"/>
            <a:ext cx="17939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Cloud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C9FFB7-70FB-0F48-ADA5-52AA11DBAE39}"/>
              </a:ext>
            </a:extLst>
          </p:cNvPr>
          <p:cNvSpPr txBox="1"/>
          <p:nvPr/>
        </p:nvSpPr>
        <p:spPr>
          <a:xfrm>
            <a:off x="7114902" y="2181561"/>
            <a:ext cx="17939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Data</a:t>
            </a:r>
            <a:endParaRPr lang="en-US" sz="27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35D1FE-AF27-984C-8985-A6D2033CF4E2}"/>
              </a:ext>
            </a:extLst>
          </p:cNvPr>
          <p:cNvSpPr txBox="1"/>
          <p:nvPr/>
        </p:nvSpPr>
        <p:spPr>
          <a:xfrm>
            <a:off x="7114902" y="2702364"/>
            <a:ext cx="17939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Artificial Intelligence</a:t>
            </a:r>
            <a:endParaRPr lang="en-US" sz="27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7758F49-80F3-0347-810F-1BBAE4494D9C}"/>
              </a:ext>
            </a:extLst>
          </p:cNvPr>
          <p:cNvSpPr txBox="1">
            <a:spLocks/>
          </p:cNvSpPr>
          <p:nvPr/>
        </p:nvSpPr>
        <p:spPr>
          <a:xfrm>
            <a:off x="172642" y="93780"/>
            <a:ext cx="7706915" cy="407192"/>
          </a:xfrm>
          <a:prstGeom prst="rect">
            <a:avLst/>
          </a:prstGeom>
        </p:spPr>
        <p:txBody>
          <a:bodyPr vert="horz" lIns="0" tIns="0" rIns="0" bIns="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3200" dirty="0"/>
              <a:t>Future of Technologies</a:t>
            </a:r>
          </a:p>
        </p:txBody>
      </p:sp>
      <p:pic>
        <p:nvPicPr>
          <p:cNvPr id="1026" name="Picture 2" descr="Gartner Identifies Five Emerging Trends That Will Drive Technology  Innovation for the Next Decade">
            <a:extLst>
              <a:ext uri="{FF2B5EF4-FFF2-40B4-BE49-F238E27FC236}">
                <a16:creationId xmlns:a16="http://schemas.microsoft.com/office/drawing/2014/main" id="{F83DC009-D6CF-DE49-860F-8C1AD92BF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4766"/>
            <a:ext cx="6650281" cy="447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14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 txBox="1">
            <a:spLocks/>
          </p:cNvSpPr>
          <p:nvPr/>
        </p:nvSpPr>
        <p:spPr>
          <a:xfrm>
            <a:off x="289322" y="255984"/>
            <a:ext cx="7886700" cy="5536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2400" b="1" kern="1200" baseline="0">
                <a:solidFill>
                  <a:srgbClr val="00689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altLang="en-US" sz="2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280A1C-2856-8948-BBB3-D47AEE36A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1041839"/>
            <a:ext cx="5486401" cy="34740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4B760D-F866-E945-8685-67A38779C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452" y="1271308"/>
            <a:ext cx="3887547" cy="288632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38FAA52-BEED-B245-8B9B-4E29DE516D44}"/>
              </a:ext>
            </a:extLst>
          </p:cNvPr>
          <p:cNvSpPr txBox="1">
            <a:spLocks/>
          </p:cNvSpPr>
          <p:nvPr/>
        </p:nvSpPr>
        <p:spPr>
          <a:xfrm>
            <a:off x="172642" y="93780"/>
            <a:ext cx="7706915" cy="407192"/>
          </a:xfrm>
          <a:prstGeom prst="rect">
            <a:avLst/>
          </a:prstGeom>
        </p:spPr>
        <p:txBody>
          <a:bodyPr vert="horz" lIns="0" tIns="0" rIns="0" bIns="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3200" dirty="0"/>
              <a:t>Why Data and AI, Why Now?</a:t>
            </a:r>
          </a:p>
        </p:txBody>
      </p:sp>
    </p:spTree>
    <p:extLst>
      <p:ext uri="{BB962C8B-B14F-4D97-AF65-F5344CB8AC3E}">
        <p14:creationId xmlns:p14="http://schemas.microsoft.com/office/powerpoint/2010/main" val="385877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 txBox="1">
            <a:spLocks/>
          </p:cNvSpPr>
          <p:nvPr/>
        </p:nvSpPr>
        <p:spPr>
          <a:xfrm>
            <a:off x="289322" y="255984"/>
            <a:ext cx="7886700" cy="5536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2400" b="1" kern="1200" baseline="0">
                <a:solidFill>
                  <a:srgbClr val="00689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altLang="en-US" sz="2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425696-A9F0-564A-BECC-E5856AA0F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23" y="438593"/>
            <a:ext cx="6400800" cy="46756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B242C4-5611-ED47-BA16-E9477B748D0F}"/>
              </a:ext>
            </a:extLst>
          </p:cNvPr>
          <p:cNvSpPr txBox="1"/>
          <p:nvPr/>
        </p:nvSpPr>
        <p:spPr>
          <a:xfrm>
            <a:off x="3404069" y="4866501"/>
            <a:ext cx="216712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McKinsey Global Institute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D52A244-3B06-8F47-BA42-D366CDBD9F3F}"/>
              </a:ext>
            </a:extLst>
          </p:cNvPr>
          <p:cNvSpPr txBox="1">
            <a:spLocks/>
          </p:cNvSpPr>
          <p:nvPr/>
        </p:nvSpPr>
        <p:spPr>
          <a:xfrm>
            <a:off x="172642" y="93780"/>
            <a:ext cx="8003380" cy="407192"/>
          </a:xfrm>
          <a:prstGeom prst="rect">
            <a:avLst/>
          </a:prstGeom>
        </p:spPr>
        <p:txBody>
          <a:bodyPr vert="horz" lIns="0" tIns="0" rIns="0" bIns="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3200" dirty="0"/>
              <a:t>Data and AI Opportunities Everywhere</a:t>
            </a:r>
          </a:p>
        </p:txBody>
      </p:sp>
    </p:spTree>
    <p:extLst>
      <p:ext uri="{BB962C8B-B14F-4D97-AF65-F5344CB8AC3E}">
        <p14:creationId xmlns:p14="http://schemas.microsoft.com/office/powerpoint/2010/main" val="4272948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Tools &amp; Infrastructure</a:t>
            </a:r>
          </a:p>
          <a:p>
            <a:pPr marL="109728" indent="-109728">
              <a:lnSpc>
                <a:spcPct val="120000"/>
              </a:lnSpc>
              <a:spcAft>
                <a:spcPts val="400"/>
              </a:spcAft>
              <a:buFont typeface="Arial"/>
              <a:buChar char="•"/>
            </a:pPr>
            <a:r>
              <a:rPr lang="en-US" dirty="0">
                <a:solidFill>
                  <a:srgbClr val="DDDDDD"/>
                </a:solidFill>
              </a:rPr>
              <a:t>Need an environment that enables a “fail fast” approach</a:t>
            </a:r>
          </a:p>
          <a:p>
            <a:pPr marL="109728" indent="-109728">
              <a:lnSpc>
                <a:spcPct val="120000"/>
              </a:lnSpc>
              <a:spcAft>
                <a:spcPts val="400"/>
              </a:spcAft>
              <a:buFont typeface="Arial"/>
              <a:buChar char="•"/>
            </a:pPr>
            <a:r>
              <a:rPr lang="en-US" dirty="0">
                <a:solidFill>
                  <a:srgbClr val="DDDDDD"/>
                </a:solidFill>
              </a:rPr>
              <a:t>Discrete tools present barriers to productivity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Governance</a:t>
            </a:r>
          </a:p>
          <a:p>
            <a:pPr marL="109728" indent="-109728">
              <a:lnSpc>
                <a:spcPct val="120000"/>
              </a:lnSpc>
              <a:spcAft>
                <a:spcPts val="400"/>
              </a:spcAft>
              <a:buFont typeface="Arial"/>
              <a:buChar char="•"/>
            </a:pPr>
            <a:r>
              <a:rPr lang="en-US" dirty="0">
                <a:solidFill>
                  <a:srgbClr val="DDDDDD"/>
                </a:solidFill>
              </a:rPr>
              <a:t>If the data isn’t secure, self-service isn’t a reality</a:t>
            </a:r>
          </a:p>
          <a:p>
            <a:pPr marL="109728" indent="-109728">
              <a:lnSpc>
                <a:spcPct val="120000"/>
              </a:lnSpc>
              <a:spcAft>
                <a:spcPts val="400"/>
              </a:spcAft>
              <a:buFont typeface="Arial"/>
              <a:buChar char="•"/>
            </a:pPr>
            <a:r>
              <a:rPr lang="en-US" dirty="0">
                <a:solidFill>
                  <a:srgbClr val="DDDDDD"/>
                </a:solidFill>
              </a:rPr>
              <a:t>Challenge understanding data lineage and getting to a system of truth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Skills</a:t>
            </a:r>
          </a:p>
          <a:p>
            <a:pPr marL="109728" indent="-109728">
              <a:lnSpc>
                <a:spcPct val="120000"/>
              </a:lnSpc>
              <a:spcAft>
                <a:spcPts val="400"/>
              </a:spcAft>
              <a:buFont typeface="Arial"/>
              <a:buChar char="•"/>
            </a:pPr>
            <a:r>
              <a:rPr lang="en-US" dirty="0">
                <a:solidFill>
                  <a:srgbClr val="DDDDDD"/>
                </a:solidFill>
              </a:rPr>
              <a:t>Data Science skills are in low supply and high demand</a:t>
            </a:r>
          </a:p>
          <a:p>
            <a:pPr marL="109728" indent="-109728">
              <a:lnSpc>
                <a:spcPct val="120000"/>
              </a:lnSpc>
              <a:spcAft>
                <a:spcPts val="400"/>
              </a:spcAft>
              <a:buFont typeface="Arial"/>
              <a:buChar char="•"/>
            </a:pPr>
            <a:r>
              <a:rPr lang="en-US" dirty="0">
                <a:solidFill>
                  <a:srgbClr val="DDDDDD"/>
                </a:solidFill>
              </a:rPr>
              <a:t>Nurturing new data professionals is challenging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67568"/>
            <a:ext cx="2286000" cy="2571750"/>
          </a:xfrm>
        </p:spPr>
        <p:txBody>
          <a:bodyPr/>
          <a:lstStyle/>
          <a:p>
            <a:r>
              <a:rPr lang="en-US" dirty="0"/>
              <a:t>Data</a:t>
            </a:r>
          </a:p>
          <a:p>
            <a:pPr marL="109728" indent="-109728">
              <a:lnSpc>
                <a:spcPct val="120000"/>
              </a:lnSpc>
              <a:spcAft>
                <a:spcPts val="400"/>
              </a:spcAft>
              <a:buFont typeface="Arial"/>
              <a:buChar char="•"/>
            </a:pPr>
            <a:r>
              <a:rPr lang="en-US" dirty="0">
                <a:solidFill>
                  <a:srgbClr val="DDDDDD"/>
                </a:solidFill>
              </a:rPr>
              <a:t>Data resides in silos &amp; difficult to access</a:t>
            </a:r>
          </a:p>
          <a:p>
            <a:pPr marL="109728" indent="-109728">
              <a:lnSpc>
                <a:spcPct val="120000"/>
              </a:lnSpc>
              <a:spcAft>
                <a:spcPts val="400"/>
              </a:spcAft>
              <a:buFont typeface="Arial"/>
              <a:buChar char="•"/>
            </a:pPr>
            <a:r>
              <a:rPr lang="en-US" dirty="0">
                <a:solidFill>
                  <a:srgbClr val="DDDDDD"/>
                </a:solidFill>
              </a:rPr>
              <a:t>Unstructured and external data wasn’t considered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Why are enterprises struggling to capture the value of Data and AI?</a:t>
            </a:r>
          </a:p>
        </p:txBody>
      </p:sp>
    </p:spTree>
    <p:extLst>
      <p:ext uri="{BB962C8B-B14F-4D97-AF65-F5344CB8AC3E}">
        <p14:creationId xmlns:p14="http://schemas.microsoft.com/office/powerpoint/2010/main" val="2530724738"/>
      </p:ext>
    </p:extLst>
  </p:cSld>
  <p:clrMapOvr>
    <a:masterClrMapping/>
  </p:clrMapOvr>
</p:sld>
</file>

<file path=ppt/theme/theme1.xml><?xml version="1.0" encoding="utf-8"?>
<a:theme xmlns:a="http://schemas.openxmlformats.org/drawingml/2006/main" name="blk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9B69DC36-69DC-9F44-A4AC-DEF3F2BC1EC0}" vid="{AF1C2765-009A-4249-AB0D-41CA8D127B1B}"/>
    </a:ext>
  </a:extLst>
</a:theme>
</file>

<file path=ppt/theme/theme2.xml><?xml version="1.0" encoding="utf-8"?>
<a:theme xmlns:a="http://schemas.openxmlformats.org/drawingml/2006/main" name="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9B69DC36-69DC-9F44-A4AC-DEF3F2BC1EC0}" vid="{9A7E53AD-5CD8-1643-AC02-33B719B24843}"/>
    </a:ext>
  </a:extLst>
</a:theme>
</file>

<file path=ppt/theme/theme3.xml><?xml version="1.0" encoding="utf-8"?>
<a:theme xmlns:a="http://schemas.openxmlformats.org/drawingml/2006/main" name="gry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9B69DC36-69DC-9F44-A4AC-DEF3F2BC1EC0}" vid="{A8587DCB-7882-294F-8C8E-6550B44EA563}"/>
    </a:ext>
  </a:extLst>
</a:theme>
</file>

<file path=ppt/theme/theme4.xml><?xml version="1.0" encoding="utf-8"?>
<a:theme xmlns:a="http://schemas.openxmlformats.org/drawingml/2006/main" name="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tx1"/>
          </a:solidFill>
        </a:ln>
      </a:spPr>
      <a:bodyPr wrap="square" lIns="0" tIns="0" rIns="0" bIns="0" rtlCol="0" anchor="ctr">
        <a:noAutofit/>
      </a:bodyPr>
      <a:lstStyle>
        <a:defPPr algn="ctr"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9B69DC36-69DC-9F44-A4AC-DEF3F2BC1EC0}" vid="{A022B6EB-307D-AB45-ACB7-EBB7A58A12E8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blk_background_2017</Template>
  <TotalTime>6772</TotalTime>
  <Words>1168</Words>
  <Application>Microsoft Macintosh PowerPoint</Application>
  <PresentationFormat>On-screen Show (16:9)</PresentationFormat>
  <Paragraphs>206</Paragraphs>
  <Slides>24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IBM Plex Sans</vt:lpstr>
      <vt:lpstr>medium-content-sans-serif-font</vt:lpstr>
      <vt:lpstr>Arial</vt:lpstr>
      <vt:lpstr>Calibri</vt:lpstr>
      <vt:lpstr>blk_background_2017</vt:lpstr>
      <vt:lpstr>dk_blu_background_2017</vt:lpstr>
      <vt:lpstr>gry_background_2017</vt:lpstr>
      <vt:lpstr>wht_background_2017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are enterprises struggling to capture the value of Data and AI?</vt:lpstr>
      <vt:lpstr>Data Analytics  Magic Quadrant 2018</vt:lpstr>
      <vt:lpstr>Popular Machine Learning Services</vt:lpstr>
      <vt:lpstr>ML Cloud Platforms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 this template</dc:title>
  <dc:subject/>
  <dc:creator>Nate Ceres</dc:creator>
  <cp:keywords/>
  <dc:description/>
  <cp:lastModifiedBy>Andrew Zhang</cp:lastModifiedBy>
  <cp:revision>550</cp:revision>
  <cp:lastPrinted>2019-10-25T18:43:10Z</cp:lastPrinted>
  <dcterms:created xsi:type="dcterms:W3CDTF">2018-03-01T01:59:44Z</dcterms:created>
  <dcterms:modified xsi:type="dcterms:W3CDTF">2021-01-10T12:00:15Z</dcterms:modified>
  <cp:category/>
</cp:coreProperties>
</file>